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18288000" cy="10287000"/>
  <p:notesSz cx="6858000" cy="9144000"/>
  <p:embeddedFontLst>
    <p:embeddedFont>
      <p:font typeface="Open Sans" charset="1" panose="020B0606030504020204"/>
      <p:regular r:id="rId30"/>
    </p:embeddedFont>
    <p:embeddedFont>
      <p:font typeface="League Spartan" charset="1" panose="00000800000000000000"/>
      <p:regular r:id="rId31"/>
    </p:embeddedFont>
    <p:embeddedFont>
      <p:font typeface="Open Sans Bold" charset="1" panose="020B0806030504020204"/>
      <p:regular r:id="rId32"/>
    </p:embeddedFont>
    <p:embeddedFont>
      <p:font typeface="Be Vietnam Ultra-Bold" charset="1" panose="00000900000000000000"/>
      <p:regular r:id="rId33"/>
    </p:embeddedFont>
    <p:embeddedFont>
      <p:font typeface="Arimo Bold" charset="1" panose="020B0704020202020204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slides/slide24.xml" Type="http://schemas.openxmlformats.org/officeDocument/2006/relationships/slide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4.svg" Type="http://schemas.openxmlformats.org/officeDocument/2006/relationships/image"/><Relationship Id="rId11" Target="../media/image7.png" Type="http://schemas.openxmlformats.org/officeDocument/2006/relationships/image"/><Relationship Id="rId12" Target="../media/image8.svg" Type="http://schemas.openxmlformats.org/officeDocument/2006/relationships/image"/><Relationship Id="rId2" Target="../media/image6.jpeg" Type="http://schemas.openxmlformats.org/officeDocument/2006/relationships/image"/><Relationship Id="rId3" Target="../media/image17.png" Type="http://schemas.openxmlformats.org/officeDocument/2006/relationships/image"/><Relationship Id="rId4" Target="../media/image18.svg" Type="http://schemas.openxmlformats.org/officeDocument/2006/relationships/image"/><Relationship Id="rId5" Target="../media/image19.png" Type="http://schemas.openxmlformats.org/officeDocument/2006/relationships/image"/><Relationship Id="rId6" Target="../media/image2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23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5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6.png" Type="http://schemas.openxmlformats.org/officeDocument/2006/relationships/image"/><Relationship Id="rId6" Target="../media/image27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28.png" Type="http://schemas.openxmlformats.org/officeDocument/2006/relationships/image"/><Relationship Id="rId6" Target="../media/image29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0.png" Type="http://schemas.openxmlformats.org/officeDocument/2006/relationships/image"/><Relationship Id="rId6" Target="../media/image31.png" Type="http://schemas.openxmlformats.org/officeDocument/2006/relationships/image"/><Relationship Id="rId7" Target="../media/image3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3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4.png" Type="http://schemas.openxmlformats.org/officeDocument/2006/relationships/image"/><Relationship Id="rId6" Target="../media/image35.png" Type="http://schemas.openxmlformats.org/officeDocument/2006/relationships/image"/><Relationship Id="rId7" Target="../media/image36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7.pn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8.pn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39.pn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40.png" Type="http://schemas.openxmlformats.org/officeDocument/2006/relationships/image"/></Relationships>
</file>

<file path=ppt/slides/_rels/slide2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9.jpeg" Type="http://schemas.openxmlformats.org/officeDocument/2006/relationships/image"/><Relationship Id="rId6" Target="https://www.youtube.com/watch?v=ZD1aWiVfGtU" TargetMode="External" Type="http://schemas.openxmlformats.org/officeDocument/2006/relationships/video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Relationship Id="rId5" Target="../media/image15.png" Type="http://schemas.openxmlformats.org/officeDocument/2006/relationships/image"/><Relationship Id="rId6" Target="../media/image16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04" t="0" r="-220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952267"/>
            <a:ext cx="16230600" cy="8382465"/>
            <a:chOff x="0" y="0"/>
            <a:chExt cx="6045684" cy="312235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045684" cy="3122357"/>
            </a:xfrm>
            <a:custGeom>
              <a:avLst/>
              <a:gdLst/>
              <a:ahLst/>
              <a:cxnLst/>
              <a:rect r="r" b="b" t="t" l="l"/>
              <a:pathLst>
                <a:path h="3122357" w="6045684">
                  <a:moveTo>
                    <a:pt x="0" y="0"/>
                  </a:moveTo>
                  <a:lnTo>
                    <a:pt x="6045684" y="0"/>
                  </a:lnTo>
                  <a:lnTo>
                    <a:pt x="6045684" y="3122357"/>
                  </a:lnTo>
                  <a:lnTo>
                    <a:pt x="0" y="312235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9753A8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0"/>
              <a:ext cx="6045684" cy="3122357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2374539" y="8993151"/>
            <a:ext cx="4284389" cy="1567256"/>
            <a:chOff x="0" y="0"/>
            <a:chExt cx="1128399" cy="4127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8399" cy="412775"/>
            </a:xfrm>
            <a:custGeom>
              <a:avLst/>
              <a:gdLst/>
              <a:ahLst/>
              <a:cxnLst/>
              <a:rect r="r" b="b" t="t" l="l"/>
              <a:pathLst>
                <a:path h="412775" w="1128399">
                  <a:moveTo>
                    <a:pt x="0" y="0"/>
                  </a:moveTo>
                  <a:lnTo>
                    <a:pt x="1128399" y="0"/>
                  </a:lnTo>
                  <a:lnTo>
                    <a:pt x="1128399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1128399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5400000">
            <a:off x="14012664" y="3237235"/>
            <a:ext cx="6983416" cy="1567256"/>
            <a:chOff x="0" y="0"/>
            <a:chExt cx="183925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839254" cy="412775"/>
            </a:xfrm>
            <a:custGeom>
              <a:avLst/>
              <a:gdLst/>
              <a:ahLst/>
              <a:cxnLst/>
              <a:rect r="r" b="b" t="t" l="l"/>
              <a:pathLst>
                <a:path h="412775" w="1839254">
                  <a:moveTo>
                    <a:pt x="0" y="0"/>
                  </a:moveTo>
                  <a:lnTo>
                    <a:pt x="1839254" y="0"/>
                  </a:lnTo>
                  <a:lnTo>
                    <a:pt x="183925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83925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true" flipV="true" rot="5400000">
            <a:off x="10540746" y="-52264"/>
            <a:ext cx="11547949" cy="9406329"/>
          </a:xfrm>
          <a:custGeom>
            <a:avLst/>
            <a:gdLst/>
            <a:ahLst/>
            <a:cxnLst/>
            <a:rect r="r" b="b" t="t" l="l"/>
            <a:pathLst>
              <a:path h="9406329" w="11547949">
                <a:moveTo>
                  <a:pt x="11547949" y="9406329"/>
                </a:moveTo>
                <a:lnTo>
                  <a:pt x="0" y="9406329"/>
                </a:lnTo>
                <a:lnTo>
                  <a:pt x="0" y="0"/>
                </a:lnTo>
                <a:lnTo>
                  <a:pt x="11547949" y="0"/>
                </a:lnTo>
                <a:lnTo>
                  <a:pt x="11547949" y="94063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118001" y="1688159"/>
            <a:ext cx="491457" cy="480734"/>
          </a:xfrm>
          <a:custGeom>
            <a:avLst/>
            <a:gdLst/>
            <a:ahLst/>
            <a:cxnLst/>
            <a:rect r="r" b="b" t="t" l="l"/>
            <a:pathLst>
              <a:path h="480734" w="491457">
                <a:moveTo>
                  <a:pt x="0" y="0"/>
                </a:moveTo>
                <a:lnTo>
                  <a:pt x="491457" y="0"/>
                </a:lnTo>
                <a:lnTo>
                  <a:pt x="491457" y="480735"/>
                </a:lnTo>
                <a:lnTo>
                  <a:pt x="0" y="4807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146576" y="6010235"/>
            <a:ext cx="9224082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HumanOS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118001" y="4445850"/>
            <a:ext cx="11119114" cy="1517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900"/>
              </a:lnSpc>
            </a:pPr>
            <a:r>
              <a:rPr lang="en-US" sz="10000" b="true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APUNTES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184676" y="3226149"/>
            <a:ext cx="11052439" cy="1162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63"/>
              </a:lnSpc>
            </a:pPr>
            <a:r>
              <a:rPr lang="en-US" sz="7700" b="true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WEB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892124" y="1773904"/>
            <a:ext cx="5392207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80"/>
              </a:lnSpc>
            </a:pPr>
            <a:r>
              <a:rPr lang="en-US" sz="170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Web Apuntes ESIIAB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122320" y="6993831"/>
            <a:ext cx="9163249" cy="3625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2859"/>
              </a:lnSpc>
              <a:spcBef>
                <a:spcPct val="0"/>
              </a:spcBef>
            </a:pPr>
            <a:r>
              <a:rPr lang="en-US" b="true" sz="2199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Presentado por: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128335" y="7496318"/>
            <a:ext cx="9824041" cy="650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26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Daniel García López, Javier García Tercero, Ana López Marín y Valentín Valero Jiménez.</a:t>
            </a:r>
          </a:p>
        </p:txBody>
      </p:sp>
      <p:sp>
        <p:nvSpPr>
          <p:cNvPr name="AutoShape 20" id="20"/>
          <p:cNvSpPr/>
          <p:nvPr/>
        </p:nvSpPr>
        <p:spPr>
          <a:xfrm flipV="true">
            <a:off x="13553005" y="935761"/>
            <a:ext cx="5036482" cy="5036482"/>
          </a:xfrm>
          <a:prstGeom prst="line">
            <a:avLst/>
          </a:prstGeom>
          <a:ln cap="flat" w="114300">
            <a:solidFill>
              <a:srgbClr val="FF99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flipV="true">
            <a:off x="14602740" y="4540846"/>
            <a:ext cx="1216428" cy="1216428"/>
          </a:xfrm>
          <a:prstGeom prst="line">
            <a:avLst/>
          </a:prstGeom>
          <a:ln cap="flat" w="114300">
            <a:solidFill>
              <a:srgbClr val="FF99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flipV="true">
            <a:off x="12944791" y="7512571"/>
            <a:ext cx="2942644" cy="2942644"/>
          </a:xfrm>
          <a:prstGeom prst="line">
            <a:avLst/>
          </a:prstGeom>
          <a:ln cap="flat" w="114300">
            <a:solidFill>
              <a:srgbClr val="782A8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flipV="true">
            <a:off x="11473469" y="9776779"/>
            <a:ext cx="2942644" cy="2942644"/>
          </a:xfrm>
          <a:prstGeom prst="line">
            <a:avLst/>
          </a:prstGeom>
          <a:ln cap="flat" w="114300">
            <a:solidFill>
              <a:srgbClr val="782A8C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633757" y="1619854"/>
            <a:ext cx="7776528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Falta de motivación a la hora de colaborar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3757" y="2192191"/>
            <a:ext cx="15443462" cy="1893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Riesgo 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los alumnos podrían usar la plataforma solo para descargar lo deseado y nunca aportar nada.</a:t>
            </a:r>
          </a:p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strike="noStrike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Moderación 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implementar un sistema para acumular puntos o recompensas y así motivar a subir material.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33757" y="4554399"/>
            <a:ext cx="7309319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Desorganización en la información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3757" y="5320223"/>
            <a:ext cx="15443462" cy="1893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Riesgo 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el contenido no está bien organziado, por lo que es difícil encontrar lo deseado lo que conlleva a que los alumnos abandonen la plataforma.</a:t>
            </a:r>
          </a:p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strike="noStrike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Moderación 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implementar un sistema para filtrar las asignaturas, curso, año y tipo de material.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7510605" y="9670927"/>
            <a:ext cx="222409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9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633757" y="819548"/>
            <a:ext cx="14289104" cy="11442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380"/>
              </a:lnSpc>
              <a:spcBef>
                <a:spcPct val="0"/>
              </a:spcBef>
            </a:pPr>
            <a:r>
              <a:rPr lang="en-US" b="true" sz="67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Definición de hipótesis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3757" y="2262073"/>
            <a:ext cx="5800591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Hipótesis central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2872153"/>
            <a:ext cx="1623060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Plataforma sin anuncios, acceso rápido, fácil de usar y bien organizada conlleva a que los alumnos hagan un uso continuo de ella.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3757" y="3970807"/>
            <a:ext cx="6747198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Hipótesis sobre el contenido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4706137"/>
            <a:ext cx="1623060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 permitimos subir contenido propio de manera sencilla, se creará una base de datos útil y en constante crecimiento.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33757" y="5809132"/>
            <a:ext cx="8961508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Hipótesis sobre la experiencia del usuario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6544462"/>
            <a:ext cx="1623060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Con una interfaz intuitiva y poder filtrar por asignatura, curso y tipo de material, los alumnos podrán encontrar lo deseado de forma rápida y tendrán una valoración positiva.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633757" y="7640002"/>
            <a:ext cx="7126200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Hipótesis sobre la comunidad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28700" y="8230592"/>
            <a:ext cx="1623060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Si damos la posibilidad de fomentar la interacción entre los alumnos (comentarios, valoraciones...) , se creará una comunidad activa aumentando la calidad y fiabilidad de los contenidos.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7437857" y="9670927"/>
            <a:ext cx="367903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10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6553707" y="3306067"/>
            <a:ext cx="2498868" cy="2498868"/>
            <a:chOff x="0" y="0"/>
            <a:chExt cx="3331824" cy="3331824"/>
          </a:xfrm>
        </p:grpSpPr>
        <p:grpSp>
          <p:nvGrpSpPr>
            <p:cNvPr name="Group 7" id="7"/>
            <p:cNvGrpSpPr>
              <a:grpSpLocks noChangeAspect="true"/>
            </p:cNvGrpSpPr>
            <p:nvPr/>
          </p:nvGrpSpPr>
          <p:grpSpPr>
            <a:xfrm rot="0">
              <a:off x="0" y="0"/>
              <a:ext cx="3331824" cy="3331824"/>
              <a:chOff x="0" y="0"/>
              <a:chExt cx="14400530" cy="1440053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4400530" cy="14399261"/>
              </a:xfrm>
              <a:custGeom>
                <a:avLst/>
                <a:gdLst/>
                <a:ahLst/>
                <a:cxnLst/>
                <a:rect r="r" b="b" t="t" l="l"/>
                <a:pathLst>
                  <a:path h="14399261" w="14400530">
                    <a:moveTo>
                      <a:pt x="7199630" y="0"/>
                    </a:moveTo>
                    <a:cubicBezTo>
                      <a:pt x="3223260" y="0"/>
                      <a:pt x="0" y="3223260"/>
                      <a:pt x="0" y="7199630"/>
                    </a:cubicBezTo>
                    <a:cubicBezTo>
                      <a:pt x="0" y="11176001"/>
                      <a:pt x="3223260" y="14399261"/>
                      <a:pt x="7199630" y="14399261"/>
                    </a:cubicBezTo>
                    <a:lnTo>
                      <a:pt x="14399261" y="14399261"/>
                    </a:lnTo>
                    <a:lnTo>
                      <a:pt x="14399261" y="7199630"/>
                    </a:lnTo>
                    <a:cubicBezTo>
                      <a:pt x="14400530" y="3223260"/>
                      <a:pt x="11176000" y="0"/>
                      <a:pt x="7199630" y="0"/>
                    </a:cubicBezTo>
                    <a:close/>
                  </a:path>
                </a:pathLst>
              </a:custGeom>
              <a:solidFill>
                <a:srgbClr val="782A8C"/>
              </a:solidFill>
            </p:spPr>
          </p:sp>
        </p:grpSp>
        <p:grpSp>
          <p:nvGrpSpPr>
            <p:cNvPr name="Group 9" id="9"/>
            <p:cNvGrpSpPr/>
            <p:nvPr/>
          </p:nvGrpSpPr>
          <p:grpSpPr>
            <a:xfrm rot="0">
              <a:off x="408917" y="466286"/>
              <a:ext cx="2505689" cy="2505689"/>
              <a:chOff x="0" y="0"/>
              <a:chExt cx="812800" cy="812800"/>
            </a:xfrm>
          </p:grpSpPr>
          <p:sp>
            <p:nvSpPr>
              <p:cNvPr name="Freeform 10" id="10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DFDFD"/>
              </a:solidFill>
            </p:spPr>
          </p:sp>
          <p:sp>
            <p:nvSpPr>
              <p:cNvPr name="TextBox 11" id="11"/>
              <p:cNvSpPr txBox="true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name="Group 12" id="12"/>
          <p:cNvGrpSpPr/>
          <p:nvPr/>
        </p:nvGrpSpPr>
        <p:grpSpPr>
          <a:xfrm rot="0">
            <a:off x="9235425" y="3306067"/>
            <a:ext cx="2498868" cy="2498868"/>
            <a:chOff x="0" y="0"/>
            <a:chExt cx="3331824" cy="3331824"/>
          </a:xfrm>
        </p:grpSpPr>
        <p:grpSp>
          <p:nvGrpSpPr>
            <p:cNvPr name="Group 13" id="13"/>
            <p:cNvGrpSpPr>
              <a:grpSpLocks noChangeAspect="true"/>
            </p:cNvGrpSpPr>
            <p:nvPr/>
          </p:nvGrpSpPr>
          <p:grpSpPr>
            <a:xfrm rot="5400000">
              <a:off x="0" y="0"/>
              <a:ext cx="3331824" cy="3331824"/>
              <a:chOff x="0" y="0"/>
              <a:chExt cx="14400530" cy="1440053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4400530" cy="14399261"/>
              </a:xfrm>
              <a:custGeom>
                <a:avLst/>
                <a:gdLst/>
                <a:ahLst/>
                <a:cxnLst/>
                <a:rect r="r" b="b" t="t" l="l"/>
                <a:pathLst>
                  <a:path h="14399261" w="14400530">
                    <a:moveTo>
                      <a:pt x="7199630" y="0"/>
                    </a:moveTo>
                    <a:cubicBezTo>
                      <a:pt x="3223260" y="0"/>
                      <a:pt x="0" y="3223260"/>
                      <a:pt x="0" y="7199630"/>
                    </a:cubicBezTo>
                    <a:cubicBezTo>
                      <a:pt x="0" y="11176001"/>
                      <a:pt x="3223260" y="14399261"/>
                      <a:pt x="7199630" y="14399261"/>
                    </a:cubicBezTo>
                    <a:lnTo>
                      <a:pt x="14399261" y="14399261"/>
                    </a:lnTo>
                    <a:lnTo>
                      <a:pt x="14399261" y="7199630"/>
                    </a:lnTo>
                    <a:cubicBezTo>
                      <a:pt x="14400530" y="3223260"/>
                      <a:pt x="11176000" y="0"/>
                      <a:pt x="7199630" y="0"/>
                    </a:cubicBezTo>
                    <a:close/>
                  </a:path>
                </a:pathLst>
              </a:custGeom>
              <a:solidFill>
                <a:srgbClr val="FF99FF"/>
              </a:solidFill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386640" y="461273"/>
              <a:ext cx="2510702" cy="2510702"/>
              <a:chOff x="0" y="0"/>
              <a:chExt cx="812800" cy="8128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DFDFD"/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name="Group 18" id="18"/>
          <p:cNvGrpSpPr/>
          <p:nvPr/>
        </p:nvGrpSpPr>
        <p:grpSpPr>
          <a:xfrm rot="0">
            <a:off x="9235425" y="5936126"/>
            <a:ext cx="2498868" cy="2498868"/>
            <a:chOff x="0" y="0"/>
            <a:chExt cx="3331824" cy="3331824"/>
          </a:xfrm>
        </p:grpSpPr>
        <p:grpSp>
          <p:nvGrpSpPr>
            <p:cNvPr name="Group 19" id="19"/>
            <p:cNvGrpSpPr>
              <a:grpSpLocks noChangeAspect="true"/>
            </p:cNvGrpSpPr>
            <p:nvPr/>
          </p:nvGrpSpPr>
          <p:grpSpPr>
            <a:xfrm rot="-10800000">
              <a:off x="0" y="0"/>
              <a:ext cx="3331824" cy="3331824"/>
              <a:chOff x="0" y="0"/>
              <a:chExt cx="14400530" cy="1440053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14400530" cy="14399261"/>
              </a:xfrm>
              <a:custGeom>
                <a:avLst/>
                <a:gdLst/>
                <a:ahLst/>
                <a:cxnLst/>
                <a:rect r="r" b="b" t="t" l="l"/>
                <a:pathLst>
                  <a:path h="14399261" w="14400530">
                    <a:moveTo>
                      <a:pt x="7199630" y="0"/>
                    </a:moveTo>
                    <a:cubicBezTo>
                      <a:pt x="3223260" y="0"/>
                      <a:pt x="0" y="3223260"/>
                      <a:pt x="0" y="7199630"/>
                    </a:cubicBezTo>
                    <a:cubicBezTo>
                      <a:pt x="0" y="11176001"/>
                      <a:pt x="3223260" y="14399261"/>
                      <a:pt x="7199630" y="14399261"/>
                    </a:cubicBezTo>
                    <a:lnTo>
                      <a:pt x="14399261" y="14399261"/>
                    </a:lnTo>
                    <a:lnTo>
                      <a:pt x="14399261" y="7199630"/>
                    </a:lnTo>
                    <a:cubicBezTo>
                      <a:pt x="14400530" y="3223260"/>
                      <a:pt x="11176000" y="0"/>
                      <a:pt x="7199630" y="0"/>
                    </a:cubicBezTo>
                    <a:close/>
                  </a:path>
                </a:pathLst>
              </a:custGeom>
              <a:solidFill>
                <a:srgbClr val="782A8C"/>
              </a:solidFill>
            </p:spPr>
          </p:sp>
        </p:grpSp>
        <p:grpSp>
          <p:nvGrpSpPr>
            <p:cNvPr name="Group 21" id="21"/>
            <p:cNvGrpSpPr/>
            <p:nvPr/>
          </p:nvGrpSpPr>
          <p:grpSpPr>
            <a:xfrm rot="0">
              <a:off x="374877" y="374877"/>
              <a:ext cx="2530206" cy="2530206"/>
              <a:chOff x="0" y="0"/>
              <a:chExt cx="812800" cy="812800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DFDFD"/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name="Group 24" id="24"/>
          <p:cNvGrpSpPr/>
          <p:nvPr/>
        </p:nvGrpSpPr>
        <p:grpSpPr>
          <a:xfrm rot="0">
            <a:off x="6553707" y="5936126"/>
            <a:ext cx="2521050" cy="2521050"/>
            <a:chOff x="0" y="0"/>
            <a:chExt cx="3361401" cy="3361401"/>
          </a:xfrm>
        </p:grpSpPr>
        <p:grpSp>
          <p:nvGrpSpPr>
            <p:cNvPr name="Group 25" id="25"/>
            <p:cNvGrpSpPr>
              <a:grpSpLocks noChangeAspect="true"/>
            </p:cNvGrpSpPr>
            <p:nvPr/>
          </p:nvGrpSpPr>
          <p:grpSpPr>
            <a:xfrm rot="-5400000">
              <a:off x="0" y="0"/>
              <a:ext cx="3361401" cy="3361401"/>
              <a:chOff x="0" y="0"/>
              <a:chExt cx="14400530" cy="1440053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14400530" cy="14399261"/>
              </a:xfrm>
              <a:custGeom>
                <a:avLst/>
                <a:gdLst/>
                <a:ahLst/>
                <a:cxnLst/>
                <a:rect r="r" b="b" t="t" l="l"/>
                <a:pathLst>
                  <a:path h="14399261" w="14400530">
                    <a:moveTo>
                      <a:pt x="7199630" y="0"/>
                    </a:moveTo>
                    <a:cubicBezTo>
                      <a:pt x="3223260" y="0"/>
                      <a:pt x="0" y="3223260"/>
                      <a:pt x="0" y="7199630"/>
                    </a:cubicBezTo>
                    <a:cubicBezTo>
                      <a:pt x="0" y="11176001"/>
                      <a:pt x="3223260" y="14399261"/>
                      <a:pt x="7199630" y="14399261"/>
                    </a:cubicBezTo>
                    <a:lnTo>
                      <a:pt x="14399261" y="14399261"/>
                    </a:lnTo>
                    <a:lnTo>
                      <a:pt x="14399261" y="7199630"/>
                    </a:lnTo>
                    <a:cubicBezTo>
                      <a:pt x="14400530" y="3223260"/>
                      <a:pt x="11176000" y="0"/>
                      <a:pt x="7199630" y="0"/>
                    </a:cubicBezTo>
                    <a:close/>
                  </a:path>
                </a:pathLst>
              </a:custGeom>
              <a:solidFill>
                <a:srgbClr val="DD4EDA"/>
              </a:solidFill>
            </p:spPr>
          </p:sp>
        </p:grpSp>
        <p:grpSp>
          <p:nvGrpSpPr>
            <p:cNvPr name="Group 27" id="27"/>
            <p:cNvGrpSpPr/>
            <p:nvPr/>
          </p:nvGrpSpPr>
          <p:grpSpPr>
            <a:xfrm rot="0">
              <a:off x="408917" y="443611"/>
              <a:ext cx="2508873" cy="2508873"/>
              <a:chOff x="0" y="0"/>
              <a:chExt cx="812800" cy="8128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DFDFD"/>
              </a:solidFill>
            </p:spPr>
          </p:sp>
          <p:sp>
            <p:nvSpPr>
              <p:cNvPr name="TextBox 29" id="29"/>
              <p:cNvSpPr txBox="true"/>
              <p:nvPr/>
            </p:nvSpPr>
            <p:spPr>
              <a:xfrm>
                <a:off x="76200" y="19050"/>
                <a:ext cx="660400" cy="71755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sp>
        <p:nvSpPr>
          <p:cNvPr name="TextBox 30" id="30"/>
          <p:cNvSpPr txBox="true"/>
          <p:nvPr/>
        </p:nvSpPr>
        <p:spPr>
          <a:xfrm rot="0">
            <a:off x="2664396" y="2020324"/>
            <a:ext cx="13142058" cy="9618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95"/>
              </a:lnSpc>
            </a:pPr>
            <a:r>
              <a:rPr lang="en-US" sz="7083" spc="226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MVP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0">
            <a:off x="7323829" y="3940553"/>
            <a:ext cx="952399" cy="1411913"/>
          </a:xfrm>
          <a:custGeom>
            <a:avLst/>
            <a:gdLst/>
            <a:ahLst/>
            <a:cxnLst/>
            <a:rect r="r" b="b" t="t" l="l"/>
            <a:pathLst>
              <a:path h="1411913" w="952399">
                <a:moveTo>
                  <a:pt x="0" y="0"/>
                </a:moveTo>
                <a:lnTo>
                  <a:pt x="952400" y="0"/>
                </a:lnTo>
                <a:lnTo>
                  <a:pt x="952400" y="1411913"/>
                </a:lnTo>
                <a:lnTo>
                  <a:pt x="0" y="14119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9968395" y="6602489"/>
            <a:ext cx="1047406" cy="1166140"/>
          </a:xfrm>
          <a:custGeom>
            <a:avLst/>
            <a:gdLst/>
            <a:ahLst/>
            <a:cxnLst/>
            <a:rect r="r" b="b" t="t" l="l"/>
            <a:pathLst>
              <a:path h="1166140" w="1047406">
                <a:moveTo>
                  <a:pt x="0" y="0"/>
                </a:moveTo>
                <a:lnTo>
                  <a:pt x="1047405" y="0"/>
                </a:lnTo>
                <a:lnTo>
                  <a:pt x="1047405" y="1166140"/>
                </a:lnTo>
                <a:lnTo>
                  <a:pt x="0" y="11661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3" id="33"/>
          <p:cNvSpPr/>
          <p:nvPr/>
        </p:nvSpPr>
        <p:spPr>
          <a:xfrm flipH="false" flipV="false" rot="0">
            <a:off x="10009650" y="4057507"/>
            <a:ext cx="973317" cy="1112940"/>
          </a:xfrm>
          <a:custGeom>
            <a:avLst/>
            <a:gdLst/>
            <a:ahLst/>
            <a:cxnLst/>
            <a:rect r="r" b="b" t="t" l="l"/>
            <a:pathLst>
              <a:path h="1112940" w="973317">
                <a:moveTo>
                  <a:pt x="0" y="0"/>
                </a:moveTo>
                <a:lnTo>
                  <a:pt x="973317" y="0"/>
                </a:lnTo>
                <a:lnTo>
                  <a:pt x="973317" y="1112941"/>
                </a:lnTo>
                <a:lnTo>
                  <a:pt x="0" y="111294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4" id="34"/>
          <p:cNvSpPr/>
          <p:nvPr/>
        </p:nvSpPr>
        <p:spPr>
          <a:xfrm flipH="false" flipV="false" rot="0">
            <a:off x="7275352" y="6593053"/>
            <a:ext cx="1049354" cy="1233215"/>
          </a:xfrm>
          <a:custGeom>
            <a:avLst/>
            <a:gdLst/>
            <a:ahLst/>
            <a:cxnLst/>
            <a:rect r="r" b="b" t="t" l="l"/>
            <a:pathLst>
              <a:path h="1233215" w="1049354">
                <a:moveTo>
                  <a:pt x="0" y="0"/>
                </a:moveTo>
                <a:lnTo>
                  <a:pt x="1049354" y="0"/>
                </a:lnTo>
                <a:lnTo>
                  <a:pt x="1049354" y="1233215"/>
                </a:lnTo>
                <a:lnTo>
                  <a:pt x="0" y="12332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5" id="35"/>
          <p:cNvSpPr txBox="true"/>
          <p:nvPr/>
        </p:nvSpPr>
        <p:spPr>
          <a:xfrm rot="0">
            <a:off x="2594183" y="3277492"/>
            <a:ext cx="3071543" cy="334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16"/>
              </a:lnSpc>
              <a:spcBef>
                <a:spcPct val="0"/>
              </a:spcBef>
            </a:pPr>
            <a:r>
              <a:rPr lang="en-US" sz="2011" spc="-46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01. Objetivo Inicial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2939939" y="3277492"/>
            <a:ext cx="3418129" cy="6916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16"/>
              </a:lnSpc>
              <a:spcBef>
                <a:spcPct val="0"/>
              </a:spcBef>
            </a:pPr>
            <a:r>
              <a:rPr lang="en-US" sz="2011" spc="-46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03. Producto Mínimo Viable (MVP)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2998949" y="6185586"/>
            <a:ext cx="3359119" cy="334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16"/>
              </a:lnSpc>
              <a:spcBef>
                <a:spcPct val="0"/>
              </a:spcBef>
            </a:pPr>
            <a:r>
              <a:rPr lang="en-US" sz="2011" spc="-46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04. Futuras Mejoras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2594183" y="6185586"/>
            <a:ext cx="3071543" cy="6916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16"/>
              </a:lnSpc>
              <a:spcBef>
                <a:spcPct val="0"/>
              </a:spcBef>
            </a:pPr>
            <a:r>
              <a:rPr lang="en-US" sz="2011" spc="-46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02. Diseño sencillo y funcional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2594183" y="3618577"/>
            <a:ext cx="2689114" cy="1649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89"/>
              </a:lnSpc>
            </a:pP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Crear una plataforma web </a:t>
            </a: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centralizada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colaborativa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para compartir apuntes entre estudiantes de </a:t>
            </a: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Ingeniería Informática de la UCLM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594183" y="6812226"/>
            <a:ext cx="2933584" cy="820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89"/>
              </a:lnSpc>
            </a:pP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Navegación intuitiva con </a:t>
            </a: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menú desplegable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por cursos y asignaturas.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2939939" y="3921503"/>
            <a:ext cx="2699178" cy="1341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89"/>
              </a:lnSpc>
            </a:pP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Lanzamiento con contenido disponible para validar el interés y utilidad.</a:t>
            </a:r>
          </a:p>
          <a:p>
            <a:pPr algn="l">
              <a:lnSpc>
                <a:spcPts val="2189"/>
              </a:lnSpc>
            </a:pPr>
          </a:p>
          <a:p>
            <a:pPr algn="l">
              <a:lnSpc>
                <a:spcPts val="2189"/>
              </a:lnSpc>
            </a:pPr>
          </a:p>
        </p:txBody>
      </p:sp>
      <p:sp>
        <p:nvSpPr>
          <p:cNvPr name="TextBox 42" id="42"/>
          <p:cNvSpPr txBox="true"/>
          <p:nvPr/>
        </p:nvSpPr>
        <p:spPr>
          <a:xfrm rot="0">
            <a:off x="12998949" y="6553049"/>
            <a:ext cx="2787064" cy="1096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89"/>
              </a:lnSpc>
            </a:pP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Subida de apuntes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un </a:t>
            </a:r>
            <a:r>
              <a:rPr lang="en-US" sz="1645" b="tru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sistema de valoración</a:t>
            </a:r>
            <a:r>
              <a:rPr lang="en-US" sz="1645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para fomentar la participación y calidad.</a:t>
            </a:r>
          </a:p>
        </p:txBody>
      </p:sp>
      <p:grpSp>
        <p:nvGrpSpPr>
          <p:cNvPr name="Group 43" id="4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45" id="4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46" id="4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48" id="4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sp>
        <p:nvSpPr>
          <p:cNvPr name="Freeform 49" id="49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7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0" id="50"/>
          <p:cNvSpPr txBox="true"/>
          <p:nvPr/>
        </p:nvSpPr>
        <p:spPr>
          <a:xfrm rot="0">
            <a:off x="17488518" y="9670927"/>
            <a:ext cx="266581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11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04" t="0" r="-2204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610617" y="3404623"/>
            <a:ext cx="13066766" cy="5170326"/>
          </a:xfrm>
          <a:custGeom>
            <a:avLst/>
            <a:gdLst/>
            <a:ahLst/>
            <a:cxnLst/>
            <a:rect r="r" b="b" t="t" l="l"/>
            <a:pathLst>
              <a:path h="5170326" w="13066766">
                <a:moveTo>
                  <a:pt x="0" y="0"/>
                </a:moveTo>
                <a:lnTo>
                  <a:pt x="13066766" y="0"/>
                </a:lnTo>
                <a:lnTo>
                  <a:pt x="13066766" y="5170326"/>
                </a:lnTo>
                <a:lnTo>
                  <a:pt x="0" y="5170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1" r="0" b="-7811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385161" y="1668712"/>
            <a:ext cx="7758839" cy="942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75"/>
              </a:lnSpc>
            </a:pPr>
            <a:r>
              <a:rPr lang="en-US" sz="525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PROTOTIPO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2774068"/>
            <a:ext cx="7555756" cy="401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474981" indent="-237491" lvl="1">
              <a:lnSpc>
                <a:spcPts val="3300"/>
              </a:lnSpc>
              <a:buFont typeface="Arial"/>
              <a:buChar char="•"/>
            </a:pPr>
            <a:r>
              <a:rPr lang="en-US" b="true" sz="22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Figma →</a:t>
            </a:r>
            <a:r>
              <a:rPr lang="en-US" sz="22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Herramienta de Diseño</a:t>
            </a:r>
          </a:p>
        </p:txBody>
      </p:sp>
      <p:grpSp>
        <p:nvGrpSpPr>
          <p:cNvPr name="Group 6" id="6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7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7433631" y="9670927"/>
            <a:ext cx="376357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12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7698238" y="2509940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261692" y="2338109"/>
            <a:ext cx="4449489" cy="6457039"/>
          </a:xfrm>
          <a:custGeom>
            <a:avLst/>
            <a:gdLst/>
            <a:ahLst/>
            <a:cxnLst/>
            <a:rect r="r" b="b" t="t" l="l"/>
            <a:pathLst>
              <a:path h="6457039" w="4449489">
                <a:moveTo>
                  <a:pt x="0" y="0"/>
                </a:moveTo>
                <a:lnTo>
                  <a:pt x="4449489" y="0"/>
                </a:lnTo>
                <a:lnTo>
                  <a:pt x="4449489" y="6457040"/>
                </a:lnTo>
                <a:lnTo>
                  <a:pt x="0" y="645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9722" r="0" b="-5848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3505163" y="6325236"/>
            <a:ext cx="6550031" cy="2677686"/>
          </a:xfrm>
          <a:custGeom>
            <a:avLst/>
            <a:gdLst/>
            <a:ahLst/>
            <a:cxnLst/>
            <a:rect r="r" b="b" t="t" l="l"/>
            <a:pathLst>
              <a:path h="2677686" w="6550031">
                <a:moveTo>
                  <a:pt x="0" y="0"/>
                </a:moveTo>
                <a:lnTo>
                  <a:pt x="6550031" y="0"/>
                </a:lnTo>
                <a:lnTo>
                  <a:pt x="6550031" y="2677685"/>
                </a:lnTo>
                <a:lnTo>
                  <a:pt x="0" y="26776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633757" y="790973"/>
            <a:ext cx="13386167" cy="1401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480"/>
              </a:lnSpc>
              <a:spcBef>
                <a:spcPct val="0"/>
              </a:spcBef>
            </a:pPr>
            <a:r>
              <a:rPr lang="en-US" b="true" sz="82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Diseño de experimento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3757" y="2690629"/>
            <a:ext cx="15779772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Encuestas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33757" y="3414970"/>
            <a:ext cx="7829689" cy="9766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Para comprobar la </a:t>
            </a:r>
            <a:r>
              <a:rPr lang="en-US" b="true" sz="28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utilidad</a:t>
            </a: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</a:t>
            </a:r>
            <a:r>
              <a:rPr lang="en-US" b="true" sz="28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usabilidad</a:t>
            </a:r>
            <a:r>
              <a:rPr lang="en-US" sz="28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b="true" sz="28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adaptación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93954" y="5067300"/>
            <a:ext cx="7829689" cy="695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5739"/>
              </a:lnSpc>
              <a:spcBef>
                <a:spcPct val="0"/>
              </a:spcBef>
            </a:pPr>
            <a:r>
              <a:rPr lang="en-US" b="true" sz="4099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RESULTADO:</a:t>
            </a:r>
            <a:r>
              <a:rPr lang="en-US" sz="4099">
                <a:solidFill>
                  <a:srgbClr val="782A8C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4099">
                <a:solidFill>
                  <a:srgbClr val="9753A8"/>
                </a:solidFill>
                <a:latin typeface="Open Sans"/>
                <a:ea typeface="Open Sans"/>
                <a:cs typeface="Open Sans"/>
                <a:sym typeface="Open Sans"/>
              </a:rPr>
              <a:t>24 respuestas!!!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7447859" y="9670927"/>
            <a:ext cx="347901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13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700000">
            <a:off x="-3368672" y="749304"/>
            <a:ext cx="9281939" cy="2794075"/>
            <a:chOff x="0" y="0"/>
            <a:chExt cx="2444626" cy="7358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444626" cy="735888"/>
            </a:xfrm>
            <a:custGeom>
              <a:avLst/>
              <a:gdLst/>
              <a:ahLst/>
              <a:cxnLst/>
              <a:rect r="r" b="b" t="t" l="l"/>
              <a:pathLst>
                <a:path h="735888" w="2444626">
                  <a:moveTo>
                    <a:pt x="0" y="0"/>
                  </a:moveTo>
                  <a:lnTo>
                    <a:pt x="2444626" y="0"/>
                  </a:lnTo>
                  <a:lnTo>
                    <a:pt x="2444626" y="735888"/>
                  </a:lnTo>
                  <a:lnTo>
                    <a:pt x="0" y="735888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444626" cy="78351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3378518" y="3991690"/>
            <a:ext cx="3730933" cy="5285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DIFICULTAD PARA ECONTRAR LO QUE BUSCAS: 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5400000">
            <a:off x="200977" y="-1433726"/>
            <a:ext cx="6355083" cy="6355083"/>
          </a:xfrm>
          <a:custGeom>
            <a:avLst/>
            <a:gdLst/>
            <a:ahLst/>
            <a:cxnLst/>
            <a:rect r="r" b="b" t="t" l="l"/>
            <a:pathLst>
              <a:path h="6355083" w="6355083">
                <a:moveTo>
                  <a:pt x="0" y="0"/>
                </a:moveTo>
                <a:lnTo>
                  <a:pt x="6355082" y="0"/>
                </a:lnTo>
                <a:lnTo>
                  <a:pt x="6355082" y="6355082"/>
                </a:lnTo>
                <a:lnTo>
                  <a:pt x="0" y="63550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378518" y="4716105"/>
            <a:ext cx="4844081" cy="2429779"/>
          </a:xfrm>
          <a:custGeom>
            <a:avLst/>
            <a:gdLst/>
            <a:ahLst/>
            <a:cxnLst/>
            <a:rect r="r" b="b" t="t" l="l"/>
            <a:pathLst>
              <a:path h="2429779" w="4844081">
                <a:moveTo>
                  <a:pt x="0" y="0"/>
                </a:moveTo>
                <a:lnTo>
                  <a:pt x="4844081" y="0"/>
                </a:lnTo>
                <a:lnTo>
                  <a:pt x="4844081" y="2429779"/>
                </a:lnTo>
                <a:lnTo>
                  <a:pt x="0" y="24297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973923" y="4716105"/>
            <a:ext cx="5342649" cy="2429779"/>
          </a:xfrm>
          <a:custGeom>
            <a:avLst/>
            <a:gdLst/>
            <a:ahLst/>
            <a:cxnLst/>
            <a:rect r="r" b="b" t="t" l="l"/>
            <a:pathLst>
              <a:path h="2429779" w="5342649">
                <a:moveTo>
                  <a:pt x="0" y="0"/>
                </a:moveTo>
                <a:lnTo>
                  <a:pt x="5342649" y="0"/>
                </a:lnTo>
                <a:lnTo>
                  <a:pt x="5342649" y="2429779"/>
                </a:lnTo>
                <a:lnTo>
                  <a:pt x="0" y="24297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201" t="-1648" r="0" b="-1648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968621" y="2260642"/>
            <a:ext cx="14350758" cy="9958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19"/>
              </a:lnSpc>
            </a:pPr>
            <a:r>
              <a:rPr lang="en-US" b="true" sz="7300" spc="23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ANÁLISIS DE RESULTADO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870723" y="7428139"/>
            <a:ext cx="4445849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ORGANIZACIÓN DEL CONTENIDO: 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700000">
            <a:off x="-3368672" y="749304"/>
            <a:ext cx="9281939" cy="2794075"/>
            <a:chOff x="0" y="0"/>
            <a:chExt cx="2444626" cy="7358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444626" cy="735888"/>
            </a:xfrm>
            <a:custGeom>
              <a:avLst/>
              <a:gdLst/>
              <a:ahLst/>
              <a:cxnLst/>
              <a:rect r="r" b="b" t="t" l="l"/>
              <a:pathLst>
                <a:path h="735888" w="2444626">
                  <a:moveTo>
                    <a:pt x="0" y="0"/>
                  </a:moveTo>
                  <a:lnTo>
                    <a:pt x="2444626" y="0"/>
                  </a:lnTo>
                  <a:lnTo>
                    <a:pt x="2444626" y="735888"/>
                  </a:lnTo>
                  <a:lnTo>
                    <a:pt x="0" y="735888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444626" cy="78351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3860840" y="3064299"/>
            <a:ext cx="3730933" cy="5285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VOLVER AL MENÚ PRINCIPAL SIN PROBLEMA: 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5400000">
            <a:off x="200977" y="-1433726"/>
            <a:ext cx="6355083" cy="6355083"/>
          </a:xfrm>
          <a:custGeom>
            <a:avLst/>
            <a:gdLst/>
            <a:ahLst/>
            <a:cxnLst/>
            <a:rect r="r" b="b" t="t" l="l"/>
            <a:pathLst>
              <a:path h="6355083" w="6355083">
                <a:moveTo>
                  <a:pt x="0" y="0"/>
                </a:moveTo>
                <a:lnTo>
                  <a:pt x="6355082" y="0"/>
                </a:lnTo>
                <a:lnTo>
                  <a:pt x="6355082" y="6355082"/>
                </a:lnTo>
                <a:lnTo>
                  <a:pt x="0" y="63550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676346" y="3828496"/>
            <a:ext cx="5153734" cy="2580369"/>
          </a:xfrm>
          <a:custGeom>
            <a:avLst/>
            <a:gdLst/>
            <a:ahLst/>
            <a:cxnLst/>
            <a:rect r="r" b="b" t="t" l="l"/>
            <a:pathLst>
              <a:path h="2580369" w="5153734">
                <a:moveTo>
                  <a:pt x="0" y="0"/>
                </a:moveTo>
                <a:lnTo>
                  <a:pt x="5153734" y="0"/>
                </a:lnTo>
                <a:lnTo>
                  <a:pt x="5153734" y="2580369"/>
                </a:lnTo>
                <a:lnTo>
                  <a:pt x="0" y="2580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5206" r="0" b="-5206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173574" y="2302666"/>
            <a:ext cx="5547411" cy="2580369"/>
          </a:xfrm>
          <a:custGeom>
            <a:avLst/>
            <a:gdLst/>
            <a:ahLst/>
            <a:cxnLst/>
            <a:rect r="r" b="b" t="t" l="l"/>
            <a:pathLst>
              <a:path h="2580369" w="5547411">
                <a:moveTo>
                  <a:pt x="0" y="0"/>
                </a:moveTo>
                <a:lnTo>
                  <a:pt x="5547411" y="0"/>
                </a:lnTo>
                <a:lnTo>
                  <a:pt x="5547411" y="2580369"/>
                </a:lnTo>
                <a:lnTo>
                  <a:pt x="0" y="2580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542" t="-3342" r="0" b="-3342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0173574" y="6053748"/>
            <a:ext cx="5547411" cy="2580369"/>
          </a:xfrm>
          <a:custGeom>
            <a:avLst/>
            <a:gdLst/>
            <a:ahLst/>
            <a:cxnLst/>
            <a:rect r="r" b="b" t="t" l="l"/>
            <a:pathLst>
              <a:path h="2580369" w="5547411">
                <a:moveTo>
                  <a:pt x="0" y="0"/>
                </a:moveTo>
                <a:lnTo>
                  <a:pt x="5547411" y="0"/>
                </a:lnTo>
                <a:lnTo>
                  <a:pt x="5547411" y="2580369"/>
                </a:lnTo>
                <a:lnTo>
                  <a:pt x="0" y="25803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494" t="-1392" r="0" b="-1392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0386226" y="1772390"/>
            <a:ext cx="4445849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UTILIDAD DE APUNTES: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386226" y="5525103"/>
            <a:ext cx="4445849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CONTENIDOS BIEN EXPLICADOS: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700000">
            <a:off x="-3368672" y="749304"/>
            <a:ext cx="9281939" cy="2794075"/>
            <a:chOff x="0" y="0"/>
            <a:chExt cx="2444626" cy="7358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444626" cy="735888"/>
            </a:xfrm>
            <a:custGeom>
              <a:avLst/>
              <a:gdLst/>
              <a:ahLst/>
              <a:cxnLst/>
              <a:rect r="r" b="b" t="t" l="l"/>
              <a:pathLst>
                <a:path h="735888" w="2444626">
                  <a:moveTo>
                    <a:pt x="0" y="0"/>
                  </a:moveTo>
                  <a:lnTo>
                    <a:pt x="2444626" y="0"/>
                  </a:lnTo>
                  <a:lnTo>
                    <a:pt x="2444626" y="735888"/>
                  </a:lnTo>
                  <a:lnTo>
                    <a:pt x="0" y="735888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444626" cy="78351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3378518" y="2600219"/>
            <a:ext cx="4284416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EXPERIENCIA DE USUARIO (1-5):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5400000">
            <a:off x="200977" y="-1433726"/>
            <a:ext cx="6355083" cy="6355083"/>
          </a:xfrm>
          <a:custGeom>
            <a:avLst/>
            <a:gdLst/>
            <a:ahLst/>
            <a:cxnLst/>
            <a:rect r="r" b="b" t="t" l="l"/>
            <a:pathLst>
              <a:path h="6355083" w="6355083">
                <a:moveTo>
                  <a:pt x="0" y="0"/>
                </a:moveTo>
                <a:lnTo>
                  <a:pt x="6355082" y="0"/>
                </a:lnTo>
                <a:lnTo>
                  <a:pt x="6355082" y="6355082"/>
                </a:lnTo>
                <a:lnTo>
                  <a:pt x="0" y="63550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744954" y="3096296"/>
            <a:ext cx="12798093" cy="4094409"/>
          </a:xfrm>
          <a:custGeom>
            <a:avLst/>
            <a:gdLst/>
            <a:ahLst/>
            <a:cxnLst/>
            <a:rect r="r" b="b" t="t" l="l"/>
            <a:pathLst>
              <a:path h="4094409" w="12798093">
                <a:moveTo>
                  <a:pt x="0" y="0"/>
                </a:moveTo>
                <a:lnTo>
                  <a:pt x="12798092" y="0"/>
                </a:lnTo>
                <a:lnTo>
                  <a:pt x="12798092" y="4094408"/>
                </a:lnTo>
                <a:lnTo>
                  <a:pt x="0" y="40944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2700000">
            <a:off x="-3368672" y="749304"/>
            <a:ext cx="9281939" cy="2794075"/>
            <a:chOff x="0" y="0"/>
            <a:chExt cx="2444626" cy="73588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444626" cy="735888"/>
            </a:xfrm>
            <a:custGeom>
              <a:avLst/>
              <a:gdLst/>
              <a:ahLst/>
              <a:cxnLst/>
              <a:rect r="r" b="b" t="t" l="l"/>
              <a:pathLst>
                <a:path h="735888" w="2444626">
                  <a:moveTo>
                    <a:pt x="0" y="0"/>
                  </a:moveTo>
                  <a:lnTo>
                    <a:pt x="2444626" y="0"/>
                  </a:lnTo>
                  <a:lnTo>
                    <a:pt x="2444626" y="735888"/>
                  </a:lnTo>
                  <a:lnTo>
                    <a:pt x="0" y="735888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2444626" cy="78351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5400000">
            <a:off x="200977" y="-1433726"/>
            <a:ext cx="6355083" cy="6355083"/>
          </a:xfrm>
          <a:custGeom>
            <a:avLst/>
            <a:gdLst/>
            <a:ahLst/>
            <a:cxnLst/>
            <a:rect r="r" b="b" t="t" l="l"/>
            <a:pathLst>
              <a:path h="6355083" w="6355083">
                <a:moveTo>
                  <a:pt x="0" y="0"/>
                </a:moveTo>
                <a:lnTo>
                  <a:pt x="6355082" y="0"/>
                </a:lnTo>
                <a:lnTo>
                  <a:pt x="6355082" y="6355082"/>
                </a:lnTo>
                <a:lnTo>
                  <a:pt x="0" y="63550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378518" y="5889987"/>
            <a:ext cx="5275249" cy="2587361"/>
          </a:xfrm>
          <a:custGeom>
            <a:avLst/>
            <a:gdLst/>
            <a:ahLst/>
            <a:cxnLst/>
            <a:rect r="r" b="b" t="t" l="l"/>
            <a:pathLst>
              <a:path h="2587361" w="5275249">
                <a:moveTo>
                  <a:pt x="0" y="0"/>
                </a:moveTo>
                <a:lnTo>
                  <a:pt x="5275249" y="0"/>
                </a:lnTo>
                <a:lnTo>
                  <a:pt x="5275249" y="2587362"/>
                </a:lnTo>
                <a:lnTo>
                  <a:pt x="0" y="25873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752" t="-3822" r="0" b="-3822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378518" y="2146342"/>
            <a:ext cx="5275249" cy="2580369"/>
          </a:xfrm>
          <a:custGeom>
            <a:avLst/>
            <a:gdLst/>
            <a:ahLst/>
            <a:cxnLst/>
            <a:rect r="r" b="b" t="t" l="l"/>
            <a:pathLst>
              <a:path h="2580369" w="5275249">
                <a:moveTo>
                  <a:pt x="0" y="0"/>
                </a:moveTo>
                <a:lnTo>
                  <a:pt x="5275249" y="0"/>
                </a:lnTo>
                <a:lnTo>
                  <a:pt x="5275249" y="2580369"/>
                </a:lnTo>
                <a:lnTo>
                  <a:pt x="0" y="25803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8068" t="0" r="-1158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697571" y="4117706"/>
            <a:ext cx="6045866" cy="2868271"/>
          </a:xfrm>
          <a:custGeom>
            <a:avLst/>
            <a:gdLst/>
            <a:ahLst/>
            <a:cxnLst/>
            <a:rect r="r" b="b" t="t" l="l"/>
            <a:pathLst>
              <a:path h="2868271" w="6045866">
                <a:moveTo>
                  <a:pt x="0" y="0"/>
                </a:moveTo>
                <a:lnTo>
                  <a:pt x="6045867" y="0"/>
                </a:lnTo>
                <a:lnTo>
                  <a:pt x="6045867" y="2868272"/>
                </a:lnTo>
                <a:lnTo>
                  <a:pt x="0" y="28682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9697571" y="3779561"/>
            <a:ext cx="3730933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LO RECOMENDARIAS: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3378518" y="1772390"/>
            <a:ext cx="4445849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OPCIÓN DE SUBIR APUNTES?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378518" y="5513742"/>
            <a:ext cx="4848700" cy="2714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49"/>
              </a:lnSpc>
            </a:pPr>
            <a:r>
              <a:rPr lang="en-US" b="true" sz="1989" spc="63">
                <a:solidFill>
                  <a:srgbClr val="000000"/>
                </a:solidFill>
                <a:latin typeface="Be Vietnam Ultra-Bold"/>
                <a:ea typeface="Be Vietnam Ultra-Bold"/>
                <a:cs typeface="Be Vietnam Ultra-Bold"/>
                <a:sym typeface="Be Vietnam Ultra-Bold"/>
              </a:rPr>
              <a:t>OPCIÓN DE COMENTAR O VALORAR?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true" rot="5400000">
            <a:off x="7516841" y="294646"/>
            <a:ext cx="14145878" cy="11522461"/>
          </a:xfrm>
          <a:custGeom>
            <a:avLst/>
            <a:gdLst/>
            <a:ahLst/>
            <a:cxnLst/>
            <a:rect r="r" b="b" t="t" l="l"/>
            <a:pathLst>
              <a:path h="11522461" w="14145878">
                <a:moveTo>
                  <a:pt x="14145878" y="11522461"/>
                </a:moveTo>
                <a:lnTo>
                  <a:pt x="0" y="11522461"/>
                </a:lnTo>
                <a:lnTo>
                  <a:pt x="0" y="0"/>
                </a:lnTo>
                <a:lnTo>
                  <a:pt x="14145878" y="0"/>
                </a:lnTo>
                <a:lnTo>
                  <a:pt x="14145878" y="1152246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583423"/>
            <a:ext cx="13561080" cy="890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012"/>
              </a:lnSpc>
            </a:pPr>
            <a:r>
              <a:rPr lang="en-US" sz="5843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POTENCIAL DE MEJORA</a:t>
            </a:r>
          </a:p>
        </p:txBody>
      </p: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1057275" y="1635586"/>
          <a:ext cx="16202025" cy="8905875"/>
        </p:xfrm>
        <a:graphic>
          <a:graphicData uri="http://schemas.openxmlformats.org/drawingml/2006/table">
            <a:tbl>
              <a:tblPr/>
              <a:tblGrid>
                <a:gridCol w="4050506"/>
                <a:gridCol w="4050506"/>
                <a:gridCol w="4050506"/>
                <a:gridCol w="4050506"/>
              </a:tblGrid>
              <a:tr h="85816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 spc="185">
                          <a:solidFill>
                            <a:srgbClr val="FFFFFF"/>
                          </a:solidFill>
                          <a:latin typeface="League Spartan"/>
                          <a:ea typeface="League Spartan"/>
                          <a:cs typeface="League Spartan"/>
                          <a:sym typeface="League Spartan"/>
                        </a:rPr>
                        <a:t>ASPECTOS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A8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39"/>
                        </a:lnSpc>
                        <a:defRPr/>
                      </a:pPr>
                      <a:r>
                        <a:rPr lang="en-US" sz="2099" spc="195">
                          <a:solidFill>
                            <a:srgbClr val="000000"/>
                          </a:solidFill>
                          <a:latin typeface="League Spartan"/>
                          <a:ea typeface="League Spartan"/>
                          <a:cs typeface="League Spartan"/>
                          <a:sym typeface="League Spartan"/>
                        </a:rPr>
                        <a:t>RESPUESTAS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39"/>
                        </a:lnSpc>
                        <a:defRPr/>
                      </a:pPr>
                      <a:r>
                        <a:rPr lang="en-US" sz="2099" spc="195">
                          <a:solidFill>
                            <a:srgbClr val="000000"/>
                          </a:solidFill>
                          <a:latin typeface="League Spartan"/>
                          <a:ea typeface="League Spartan"/>
                          <a:cs typeface="League Spartan"/>
                          <a:sym typeface="League Spartan"/>
                        </a:rPr>
                        <a:t>RESPUESTAS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939"/>
                        </a:lnSpc>
                        <a:defRPr/>
                      </a:pPr>
                      <a:r>
                        <a:rPr lang="en-US" sz="2099" spc="195">
                          <a:solidFill>
                            <a:srgbClr val="000000"/>
                          </a:solidFill>
                          <a:latin typeface="League Spartan"/>
                          <a:ea typeface="League Spartan"/>
                          <a:cs typeface="League Spartan"/>
                          <a:sym typeface="League Spartan"/>
                        </a:rPr>
                        <a:t>RESPUESTAS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  <a:tr h="279381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b="true" sz="1899" strike="noStrike" u="none">
                          <a:solidFill>
                            <a:srgbClr val="FFFFFF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¿Qué es lo que más te ha gustado de la plataforma?</a:t>
                      </a:r>
                      <a:endParaRPr lang="en-US" sz="1100"/>
                    </a:p>
                    <a:p>
                      <a:pPr algn="l">
                        <a:lnSpc>
                          <a:spcPts val="2659"/>
                        </a:lnSpc>
                      </a:pPr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A8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Que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todo lo que necesito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o busco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está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ahí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Lo que más me ha gustado 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es la función que tiene ya que puede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ayudar a muchos estudiantes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que cuenten con dudas o necesiten más información a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poder comprender y llevar mejor una asignatura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 ha gustado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la m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anera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en la que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el contenido está estructurado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, pienso que es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muy intuitivo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de usar por cualquiera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00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FFFFFF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¿Qué mejorarías o cambiarías?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A8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Quizá p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ondría una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sección de comentarios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por si acaso algún apunte está mal poder comentarlo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Dejaría que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otros pudieran añadir sus apuntes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, y 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elaboraría un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sistema de ranking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sencillo (bueno /malo )(sirve / no sirve) (completos /incompletos)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Está b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astante bien como está, tal vez lo de añadir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subir tus propios apuntes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9381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 b="true">
                          <a:solidFill>
                            <a:srgbClr val="FFFFFF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¿Qué otras funcionalidades te gustaría que se añadiesen en un futuro?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2A8C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La de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poder poner comentarios y reviews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, así ayudando a filtrar el mejor contenido para futuros alumnos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 gustaría que introdujeseis la opción de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 poder subir apuntes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para poder aportar más información sobre una materia y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darles valoración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para poder guiarte sobre si es buena o no lo es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Quizás estaría bien añadirle </a:t>
                      </a:r>
                      <a:r>
                        <a:rPr lang="en-US" sz="1899" b="true">
                          <a:solidFill>
                            <a:srgbClr val="000000"/>
                          </a:solidFill>
                          <a:latin typeface="Open Sans Bold"/>
                          <a:ea typeface="Open Sans Bold"/>
                          <a:cs typeface="Open Sans Bold"/>
                          <a:sym typeface="Open Sans Bold"/>
                        </a:rPr>
                        <a:t>unas tarjetas de estudio por asignatura</a:t>
                      </a:r>
                      <a:r>
                        <a:rPr lang="en-US" sz="1899">
                          <a:solidFill>
                            <a:srgbClr val="00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y tema para poder repasar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62575" y="1028700"/>
            <a:ext cx="15562849" cy="8179961"/>
            <a:chOff x="0" y="0"/>
            <a:chExt cx="5796956" cy="304692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796955" cy="3046927"/>
            </a:xfrm>
            <a:custGeom>
              <a:avLst/>
              <a:gdLst/>
              <a:ahLst/>
              <a:cxnLst/>
              <a:rect r="r" b="b" t="t" l="l"/>
              <a:pathLst>
                <a:path h="3046927" w="5796955">
                  <a:moveTo>
                    <a:pt x="0" y="0"/>
                  </a:moveTo>
                  <a:lnTo>
                    <a:pt x="5796955" y="0"/>
                  </a:lnTo>
                  <a:lnTo>
                    <a:pt x="5796955" y="3046927"/>
                  </a:lnTo>
                  <a:lnTo>
                    <a:pt x="0" y="304692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570F69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9525"/>
              <a:ext cx="5796956" cy="3037402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2700000">
            <a:off x="57071" y="8050244"/>
            <a:ext cx="3393988" cy="1567256"/>
            <a:chOff x="0" y="0"/>
            <a:chExt cx="893890" cy="4127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93890" cy="412775"/>
            </a:xfrm>
            <a:custGeom>
              <a:avLst/>
              <a:gdLst/>
              <a:ahLst/>
              <a:cxnLst/>
              <a:rect r="r" b="b" t="t" l="l"/>
              <a:pathLst>
                <a:path h="412775" w="893890">
                  <a:moveTo>
                    <a:pt x="0" y="0"/>
                  </a:moveTo>
                  <a:lnTo>
                    <a:pt x="893890" y="0"/>
                  </a:lnTo>
                  <a:lnTo>
                    <a:pt x="893890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93890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4836942" y="550429"/>
            <a:ext cx="3393988" cy="1567256"/>
            <a:chOff x="0" y="0"/>
            <a:chExt cx="893890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93890" cy="412775"/>
            </a:xfrm>
            <a:custGeom>
              <a:avLst/>
              <a:gdLst/>
              <a:ahLst/>
              <a:cxnLst/>
              <a:rect r="r" b="b" t="t" l="l"/>
              <a:pathLst>
                <a:path h="412775" w="893890">
                  <a:moveTo>
                    <a:pt x="0" y="0"/>
                  </a:moveTo>
                  <a:lnTo>
                    <a:pt x="893890" y="0"/>
                  </a:lnTo>
                  <a:lnTo>
                    <a:pt x="893890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893890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-515035" y="5489862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856632" y="2705082"/>
            <a:ext cx="14574736" cy="1143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Índice de Contenidos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-10800000">
            <a:off x="13871465" y="-189523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2448825" y="4603922"/>
            <a:ext cx="1927301" cy="9620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638"/>
              </a:lnSpc>
            </a:pPr>
            <a:r>
              <a:rPr lang="en-US" sz="6365" spc="1667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01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448825" y="6119770"/>
            <a:ext cx="1952565" cy="960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638"/>
              </a:lnSpc>
            </a:pPr>
            <a:r>
              <a:rPr lang="en-US" sz="6365" spc="49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02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8768635" y="4603922"/>
            <a:ext cx="1952565" cy="960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638"/>
              </a:lnSpc>
            </a:pPr>
            <a:r>
              <a:rPr lang="en-US" sz="6365" spc="49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03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8768635" y="6119770"/>
            <a:ext cx="1952565" cy="960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7638"/>
              </a:lnSpc>
            </a:pPr>
            <a:r>
              <a:rPr lang="en-US" sz="6365" spc="49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04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806794" y="4787087"/>
            <a:ext cx="6113645" cy="47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9"/>
              </a:lnSpc>
            </a:pPr>
            <a:r>
              <a:rPr lang="en-US" sz="31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Elevator Speech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806794" y="6368199"/>
            <a:ext cx="6113645" cy="47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9"/>
              </a:lnSpc>
            </a:pPr>
            <a:r>
              <a:rPr lang="en-US" sz="31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Diseño y proceso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1126605" y="4902878"/>
            <a:ext cx="6113645" cy="47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9"/>
              </a:lnSpc>
            </a:pPr>
            <a:r>
              <a:rPr lang="en-US" sz="31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Validación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1126605" y="6393463"/>
            <a:ext cx="6113645" cy="47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819"/>
              </a:lnSpc>
            </a:pPr>
            <a:r>
              <a:rPr lang="en-US" sz="3182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Landing Page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7614549" y="9599213"/>
            <a:ext cx="133288" cy="4404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555009" y="750945"/>
            <a:ext cx="13177983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507"/>
              </a:lnSpc>
              <a:spcBef>
                <a:spcPct val="0"/>
              </a:spcBef>
            </a:pPr>
            <a:r>
              <a:rPr lang="en-US" sz="6256" spc="187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LANDING PAGE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801549" y="1835783"/>
            <a:ext cx="14684903" cy="6638207"/>
          </a:xfrm>
          <a:custGeom>
            <a:avLst/>
            <a:gdLst/>
            <a:ahLst/>
            <a:cxnLst/>
            <a:rect r="r" b="b" t="t" l="l"/>
            <a:pathLst>
              <a:path h="6638207" w="14684903">
                <a:moveTo>
                  <a:pt x="0" y="0"/>
                </a:moveTo>
                <a:lnTo>
                  <a:pt x="14684902" y="0"/>
                </a:lnTo>
                <a:lnTo>
                  <a:pt x="14684902" y="6638207"/>
                </a:lnTo>
                <a:lnTo>
                  <a:pt x="0" y="663820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847" r="0" b="-1847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801549" y="1813010"/>
            <a:ext cx="14684903" cy="6660980"/>
          </a:xfrm>
          <a:custGeom>
            <a:avLst/>
            <a:gdLst/>
            <a:ahLst/>
            <a:cxnLst/>
            <a:rect r="r" b="b" t="t" l="l"/>
            <a:pathLst>
              <a:path h="6660980" w="14684903">
                <a:moveTo>
                  <a:pt x="0" y="0"/>
                </a:moveTo>
                <a:lnTo>
                  <a:pt x="14684902" y="0"/>
                </a:lnTo>
                <a:lnTo>
                  <a:pt x="14684902" y="6660980"/>
                </a:lnTo>
                <a:lnTo>
                  <a:pt x="0" y="66609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-861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555009" y="750945"/>
            <a:ext cx="13177983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507"/>
              </a:lnSpc>
              <a:spcBef>
                <a:spcPct val="0"/>
              </a:spcBef>
            </a:pPr>
            <a:r>
              <a:rPr lang="en-US" sz="6256" spc="187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LANDING PAGE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846935" y="1813010"/>
            <a:ext cx="14639517" cy="6660980"/>
          </a:xfrm>
          <a:custGeom>
            <a:avLst/>
            <a:gdLst/>
            <a:ahLst/>
            <a:cxnLst/>
            <a:rect r="r" b="b" t="t" l="l"/>
            <a:pathLst>
              <a:path h="6660980" w="14639517">
                <a:moveTo>
                  <a:pt x="0" y="0"/>
                </a:moveTo>
                <a:lnTo>
                  <a:pt x="14639516" y="0"/>
                </a:lnTo>
                <a:lnTo>
                  <a:pt x="14639516" y="6660980"/>
                </a:lnTo>
                <a:lnTo>
                  <a:pt x="0" y="66609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555009" y="750945"/>
            <a:ext cx="13177983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507"/>
              </a:lnSpc>
              <a:spcBef>
                <a:spcPct val="0"/>
              </a:spcBef>
            </a:pPr>
            <a:r>
              <a:rPr lang="en-US" sz="6256" spc="187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LANDING PAGE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28700" y="2145352"/>
            <a:ext cx="12752124" cy="5996297"/>
          </a:xfrm>
          <a:custGeom>
            <a:avLst/>
            <a:gdLst/>
            <a:ahLst/>
            <a:cxnLst/>
            <a:rect r="r" b="b" t="t" l="l"/>
            <a:pathLst>
              <a:path h="5996297" w="12752124">
                <a:moveTo>
                  <a:pt x="0" y="0"/>
                </a:moveTo>
                <a:lnTo>
                  <a:pt x="12752124" y="0"/>
                </a:lnTo>
                <a:lnTo>
                  <a:pt x="12752124" y="5996296"/>
                </a:lnTo>
                <a:lnTo>
                  <a:pt x="0" y="59962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8809" y="663011"/>
            <a:ext cx="18079191" cy="815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169"/>
              </a:lnSpc>
            </a:pPr>
            <a:r>
              <a:rPr lang="en-US" sz="5990" spc="19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PATRONES DE DISEÑO Y ACCESIBILIDAD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187757" y="2319955"/>
            <a:ext cx="3071543" cy="931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  <a:spcBef>
                <a:spcPct val="0"/>
              </a:spcBef>
            </a:pP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1. Centro de atención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187757" y="3722818"/>
            <a:ext cx="3643043" cy="4549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  <a:spcBef>
                <a:spcPct val="0"/>
              </a:spcBef>
            </a:pP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</a:t>
            </a: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. Listas descriptivas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187757" y="4654064"/>
            <a:ext cx="3071543" cy="931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  <a:spcBef>
                <a:spcPct val="0"/>
              </a:spcBef>
            </a:pP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3</a:t>
            </a: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. Menú desplegable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187757" y="6061561"/>
            <a:ext cx="3973305" cy="4549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  <a:spcBef>
                <a:spcPct val="0"/>
              </a:spcBef>
            </a:pP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4. Visual frameworks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4187757" y="7210402"/>
            <a:ext cx="3071543" cy="9312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96"/>
              </a:lnSpc>
              <a:spcBef>
                <a:spcPct val="0"/>
              </a:spcBef>
            </a:pPr>
            <a:r>
              <a:rPr lang="en-US" sz="2711" spc="-62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5. Modo oscuro/claro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04" t="0" r="-220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1028700"/>
            <a:ext cx="16230600" cy="8115119"/>
            <a:chOff x="0" y="0"/>
            <a:chExt cx="6045684" cy="302277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045684" cy="3022775"/>
            </a:xfrm>
            <a:custGeom>
              <a:avLst/>
              <a:gdLst/>
              <a:ahLst/>
              <a:cxnLst/>
              <a:rect r="r" b="b" t="t" l="l"/>
              <a:pathLst>
                <a:path h="3022775" w="6045684">
                  <a:moveTo>
                    <a:pt x="0" y="0"/>
                  </a:moveTo>
                  <a:lnTo>
                    <a:pt x="6045684" y="0"/>
                  </a:lnTo>
                  <a:lnTo>
                    <a:pt x="6045684" y="3022775"/>
                  </a:lnTo>
                  <a:lnTo>
                    <a:pt x="0" y="302277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6675" cap="sq">
              <a:solidFill>
                <a:srgbClr val="9753A8"/>
              </a:solidFill>
              <a:prstDash val="solid"/>
              <a:miter/>
            </a:ln>
          </p:spPr>
        </p:sp>
        <p:sp>
          <p:nvSpPr>
            <p:cNvPr name="TextBox 5" id="5"/>
            <p:cNvSpPr txBox="true"/>
            <p:nvPr/>
          </p:nvSpPr>
          <p:spPr>
            <a:xfrm>
              <a:off x="0" y="0"/>
              <a:ext cx="6045684" cy="3022775"/>
            </a:xfrm>
            <a:prstGeom prst="rect">
              <a:avLst/>
            </a:prstGeom>
          </p:spPr>
          <p:txBody>
            <a:bodyPr anchor="ctr" rtlCol="false" tIns="48876" lIns="48876" bIns="48876" rIns="48876"/>
            <a:lstStyle/>
            <a:p>
              <a:pPr algn="ctr">
                <a:lnSpc>
                  <a:spcPts val="1813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2374539" y="8993151"/>
            <a:ext cx="4284389" cy="1567256"/>
            <a:chOff x="0" y="0"/>
            <a:chExt cx="1128399" cy="41277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128399" cy="412775"/>
            </a:xfrm>
            <a:custGeom>
              <a:avLst/>
              <a:gdLst/>
              <a:ahLst/>
              <a:cxnLst/>
              <a:rect r="r" b="b" t="t" l="l"/>
              <a:pathLst>
                <a:path h="412775" w="1128399">
                  <a:moveTo>
                    <a:pt x="0" y="0"/>
                  </a:moveTo>
                  <a:lnTo>
                    <a:pt x="1128399" y="0"/>
                  </a:lnTo>
                  <a:lnTo>
                    <a:pt x="1128399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1128399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5400000">
            <a:off x="14012664" y="3237235"/>
            <a:ext cx="6983416" cy="1567256"/>
            <a:chOff x="0" y="0"/>
            <a:chExt cx="183925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839254" cy="412775"/>
            </a:xfrm>
            <a:custGeom>
              <a:avLst/>
              <a:gdLst/>
              <a:ahLst/>
              <a:cxnLst/>
              <a:rect r="r" b="b" t="t" l="l"/>
              <a:pathLst>
                <a:path h="412775" w="1839254">
                  <a:moveTo>
                    <a:pt x="0" y="0"/>
                  </a:moveTo>
                  <a:lnTo>
                    <a:pt x="1839254" y="0"/>
                  </a:lnTo>
                  <a:lnTo>
                    <a:pt x="183925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83925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true" flipV="true" rot="5400000">
            <a:off x="10540746" y="-52264"/>
            <a:ext cx="11547949" cy="9406329"/>
          </a:xfrm>
          <a:custGeom>
            <a:avLst/>
            <a:gdLst/>
            <a:ahLst/>
            <a:cxnLst/>
            <a:rect r="r" b="b" t="t" l="l"/>
            <a:pathLst>
              <a:path h="9406329" w="11547949">
                <a:moveTo>
                  <a:pt x="11547949" y="9406329"/>
                </a:moveTo>
                <a:lnTo>
                  <a:pt x="0" y="9406329"/>
                </a:lnTo>
                <a:lnTo>
                  <a:pt x="0" y="0"/>
                </a:lnTo>
                <a:lnTo>
                  <a:pt x="11547949" y="0"/>
                </a:lnTo>
                <a:lnTo>
                  <a:pt x="11547949" y="9406329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2249387" y="6700072"/>
            <a:ext cx="9224082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¿PREGUNTAS?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2118001" y="4941630"/>
            <a:ext cx="11119114" cy="18251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4398"/>
              </a:lnSpc>
            </a:pPr>
            <a:r>
              <a:rPr lang="en-US" sz="12099" b="true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GRACIAS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2184676" y="3712404"/>
            <a:ext cx="11052439" cy="1162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63"/>
              </a:lnSpc>
            </a:pPr>
            <a:r>
              <a:rPr lang="en-US" sz="7700" b="true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MUCHAS</a:t>
            </a:r>
          </a:p>
        </p:txBody>
      </p:sp>
      <p:sp>
        <p:nvSpPr>
          <p:cNvPr name="AutoShape 16" id="16"/>
          <p:cNvSpPr/>
          <p:nvPr/>
        </p:nvSpPr>
        <p:spPr>
          <a:xfrm flipV="true">
            <a:off x="13553005" y="935761"/>
            <a:ext cx="5036482" cy="5036482"/>
          </a:xfrm>
          <a:prstGeom prst="line">
            <a:avLst/>
          </a:prstGeom>
          <a:ln cap="flat" w="114300">
            <a:solidFill>
              <a:srgbClr val="FF99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flipV="true">
            <a:off x="14602740" y="4540846"/>
            <a:ext cx="1216428" cy="1216428"/>
          </a:xfrm>
          <a:prstGeom prst="line">
            <a:avLst/>
          </a:prstGeom>
          <a:ln cap="flat" w="114300">
            <a:solidFill>
              <a:srgbClr val="FF99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flipV="true">
            <a:off x="12944791" y="7512571"/>
            <a:ext cx="2942644" cy="2942644"/>
          </a:xfrm>
          <a:prstGeom prst="line">
            <a:avLst/>
          </a:prstGeom>
          <a:ln cap="flat" w="114300">
            <a:solidFill>
              <a:srgbClr val="782A8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flipV="true">
            <a:off x="11473469" y="9776779"/>
            <a:ext cx="2942644" cy="2942644"/>
          </a:xfrm>
          <a:prstGeom prst="line">
            <a:avLst/>
          </a:prstGeom>
          <a:ln cap="flat" w="114300">
            <a:solidFill>
              <a:srgbClr val="782A8C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477486" y="1346101"/>
            <a:ext cx="15333028" cy="12901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158"/>
              </a:lnSpc>
            </a:pPr>
            <a:r>
              <a:rPr lang="en-US" sz="8465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ELEVATOR SPEECH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14" id="14"/>
          <p:cNvPicPr>
            <a:picLocks noChangeAspect="true"/>
          </p:cNvPicPr>
          <p:nvPr>
            <a:videoFile r:link="rId6"/>
          </p:nvPr>
        </p:nvPicPr>
        <p:blipFill>
          <a:blip r:embed="rId5"/>
          <a:stretch>
            <a:fillRect/>
          </a:stretch>
        </p:blipFill>
        <p:spPr>
          <a:xfrm rot="0">
            <a:off x="3653314" y="2787143"/>
            <a:ext cx="10981372" cy="6172200"/>
          </a:xfrm>
          <a:prstGeom prst="rect">
            <a:avLst/>
          </a:prstGeom>
        </p:spPr>
      </p:pic>
      <p:sp>
        <p:nvSpPr>
          <p:cNvPr name="TextBox 15" id="15"/>
          <p:cNvSpPr txBox="true"/>
          <p:nvPr/>
        </p:nvSpPr>
        <p:spPr>
          <a:xfrm rot="0">
            <a:off x="17500306" y="9670927"/>
            <a:ext cx="243007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250614" y="790973"/>
            <a:ext cx="9652040" cy="1401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480"/>
              </a:lnSpc>
              <a:spcBef>
                <a:spcPct val="0"/>
              </a:spcBef>
            </a:pPr>
            <a:r>
              <a:rPr lang="en-US" b="true" sz="82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Temas estudiados: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28700" y="2756527"/>
            <a:ext cx="15944040" cy="52273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b="true" sz="27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Incapacidad de concentración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posible solución para </a:t>
            </a:r>
            <a:r>
              <a:rPr lang="en-US" b="true" sz="27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motivar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</a:t>
            </a:r>
            <a:r>
              <a:rPr lang="en-US" b="true" sz="27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centrar la atención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 los estudiantes de la facultad.</a:t>
            </a:r>
          </a:p>
          <a:p>
            <a:pPr algn="just">
              <a:lnSpc>
                <a:spcPts val="3780"/>
              </a:lnSpc>
            </a:pPr>
          </a:p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Problemas de socialización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por culpa de los teléfonos, necesidad de </a:t>
            </a: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reconectar a las personas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3780"/>
              </a:lnSpc>
            </a:pPr>
          </a:p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Falta de trabajo en nuestra provincia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debido a la </a:t>
            </a: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dificultad de conectar con empresas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los </a:t>
            </a: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largos procesos de selección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  <a:p>
            <a:pPr algn="just">
              <a:lnSpc>
                <a:spcPts val="3780"/>
              </a:lnSpc>
            </a:pPr>
          </a:p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Dificultad de los alumnos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de la ESIIAB </a:t>
            </a: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para encontrar un lugar con apuntes claros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y útiles, donde poder </a:t>
            </a:r>
            <a:r>
              <a:rPr lang="en-US" b="true" sz="2700" strike="noStrike" u="none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tener una guía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práctica de las asignaturas.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7514474" y="9670927"/>
            <a:ext cx="214670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3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04" t="0" r="-2204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144000" y="1085850"/>
            <a:ext cx="8115300" cy="8115300"/>
          </a:xfrm>
          <a:custGeom>
            <a:avLst/>
            <a:gdLst/>
            <a:ahLst/>
            <a:cxnLst/>
            <a:rect r="r" b="b" t="t" l="l"/>
            <a:pathLst>
              <a:path h="8115300" w="8115300">
                <a:moveTo>
                  <a:pt x="0" y="0"/>
                </a:moveTo>
                <a:lnTo>
                  <a:pt x="8115300" y="0"/>
                </a:lnTo>
                <a:lnTo>
                  <a:pt x="811530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0003428" y="2287828"/>
            <a:ext cx="6893717" cy="6122269"/>
            <a:chOff x="0" y="0"/>
            <a:chExt cx="9191623" cy="8163026"/>
          </a:xfrm>
        </p:grpSpPr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5"/>
            <a:srcRect l="1566" t="0" r="1566" b="0"/>
            <a:stretch>
              <a:fillRect/>
            </a:stretch>
          </p:blipFill>
          <p:spPr>
            <a:xfrm flipH="false" flipV="false">
              <a:off x="0" y="0"/>
              <a:ext cx="9191623" cy="8163026"/>
            </a:xfrm>
            <a:prstGeom prst="rect">
              <a:avLst/>
            </a:prstGeom>
          </p:spPr>
        </p:pic>
      </p:grpSp>
      <p:sp>
        <p:nvSpPr>
          <p:cNvPr name="TextBox 6" id="6"/>
          <p:cNvSpPr txBox="true"/>
          <p:nvPr/>
        </p:nvSpPr>
        <p:spPr>
          <a:xfrm rot="0">
            <a:off x="1385161" y="1687762"/>
            <a:ext cx="7758839" cy="15811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375"/>
              </a:lnSpc>
            </a:pPr>
            <a:r>
              <a:rPr lang="en-US" sz="425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PROPUESTAS ESTUDIADAS: BRAINSTORMING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117093"/>
            <a:ext cx="7555756" cy="1346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60" indent="-259080" lvl="1">
              <a:lnSpc>
                <a:spcPts val="3600"/>
              </a:lnSpc>
              <a:buFont typeface="Arial"/>
              <a:buChar char="•"/>
            </a:pPr>
            <a:r>
              <a:rPr lang="en-US" b="true" sz="2400" u="sng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Brainstorming 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herramienta de trabajo grupal para facilitar el surgimiento de ideas sobre un tema.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5738248"/>
            <a:ext cx="7555756" cy="8896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8160" indent="-259080" lvl="1">
              <a:lnSpc>
                <a:spcPts val="3600"/>
              </a:lnSpc>
              <a:buFont typeface="Arial"/>
              <a:buChar char="•"/>
            </a:pPr>
            <a:r>
              <a:rPr lang="en-US" sz="24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Objetivo</a:t>
            </a:r>
            <a:r>
              <a:rPr lang="en-US" sz="24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: abrir la mente y desbloquear la parte creativa de nuestro cerebro.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7500306" y="9670927"/>
            <a:ext cx="243007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</a:t>
            </a:r>
          </a:p>
        </p:txBody>
      </p:sp>
      <p:grpSp>
        <p:nvGrpSpPr>
          <p:cNvPr name="Group 10" id="10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17514295" y="9670927"/>
            <a:ext cx="215027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4</a:t>
            </a:r>
          </a:p>
        </p:txBody>
      </p:sp>
      <p:grpSp>
        <p:nvGrpSpPr>
          <p:cNvPr name="Group 14" id="14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7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7048500" y="4887147"/>
            <a:ext cx="4191000" cy="4114800"/>
          </a:xfrm>
          <a:custGeom>
            <a:avLst/>
            <a:gdLst/>
            <a:ahLst/>
            <a:cxnLst/>
            <a:rect r="r" b="b" t="t" l="l"/>
            <a:pathLst>
              <a:path h="4114800" w="4191000">
                <a:moveTo>
                  <a:pt x="0" y="0"/>
                </a:moveTo>
                <a:lnTo>
                  <a:pt x="4191000" y="0"/>
                </a:lnTo>
                <a:lnTo>
                  <a:pt x="41910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0" y="790973"/>
            <a:ext cx="14753389" cy="1401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480"/>
              </a:lnSpc>
              <a:spcBef>
                <a:spcPct val="0"/>
              </a:spcBef>
            </a:pPr>
            <a:r>
              <a:rPr lang="en-US" b="true" sz="82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Propuesta seleccionada: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2756527"/>
            <a:ext cx="15944040" cy="1308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39754" indent="-269877" lvl="1">
              <a:lnSpc>
                <a:spcPts val="3500"/>
              </a:lnSpc>
              <a:buFont typeface="Arial"/>
              <a:buChar char="•"/>
            </a:pPr>
            <a:r>
              <a:rPr lang="en-US" sz="25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Soy un alumno de la carrera de Ingeniería Informática (Albacete) y me encuentro bastante perdido en relación a cómo realizar un trabajo, ejercicio o examen. Necesitaría tener alguna opción para poder ver exámenes previos resueltos y apuntes donde se expliquen tales ejercicios.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7518344" y="9670927"/>
            <a:ext cx="206931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5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633757" y="790973"/>
            <a:ext cx="13386167" cy="1401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480"/>
              </a:lnSpc>
              <a:spcBef>
                <a:spcPct val="0"/>
              </a:spcBef>
            </a:pPr>
            <a:r>
              <a:rPr lang="en-US" b="true" sz="82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Definición del problema:</a:t>
            </a:r>
          </a:p>
        </p:txBody>
      </p:sp>
      <p:grpSp>
        <p:nvGrpSpPr>
          <p:cNvPr name="Group 14" id="14"/>
          <p:cNvGrpSpPr/>
          <p:nvPr/>
        </p:nvGrpSpPr>
        <p:grpSpPr>
          <a:xfrm rot="2700000">
            <a:off x="13886731" y="246113"/>
            <a:ext cx="4685776" cy="1567256"/>
            <a:chOff x="0" y="0"/>
            <a:chExt cx="1234114" cy="412775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6" id="16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-10800000">
            <a:off x="14172325" y="-585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786157" y="2414473"/>
            <a:ext cx="5800591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Necesidad real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81100" y="3183371"/>
            <a:ext cx="16230600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Queremos una página web con apuntes de la carrera centralizados.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786157" y="4123207"/>
            <a:ext cx="6747198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Problemas del usuario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181100" y="4858537"/>
            <a:ext cx="16230600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Falta de material, disperso y mal organizado.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786157" y="5961532"/>
            <a:ext cx="8961508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Objetivos del usuario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181100" y="6696862"/>
            <a:ext cx="16230600" cy="4648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Localizar fácilmente en el mismo lugar los apuntes organizados.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86157" y="7792402"/>
            <a:ext cx="7126200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Problema en detalle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181100" y="8382992"/>
            <a:ext cx="16230600" cy="9410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779"/>
              </a:lnSpc>
              <a:spcBef>
                <a:spcPct val="0"/>
              </a:spcBef>
            </a:pP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Grave carencia de material de apoyo, inexistencia de una web centralizada, y desconocimiento de la calidad de los apuntes.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7510605" y="9670927"/>
            <a:ext cx="222409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6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5931730" y="6220916"/>
            <a:ext cx="5183825" cy="2912367"/>
          </a:xfrm>
          <a:custGeom>
            <a:avLst/>
            <a:gdLst/>
            <a:ahLst/>
            <a:cxnLst/>
            <a:rect r="r" b="b" t="t" l="l"/>
            <a:pathLst>
              <a:path h="2912367" w="5183825">
                <a:moveTo>
                  <a:pt x="0" y="0"/>
                </a:moveTo>
                <a:lnTo>
                  <a:pt x="5183826" y="0"/>
                </a:lnTo>
                <a:lnTo>
                  <a:pt x="5183826" y="2912367"/>
                </a:lnTo>
                <a:lnTo>
                  <a:pt x="0" y="29123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633757" y="790973"/>
            <a:ext cx="13386167" cy="1401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1480"/>
              </a:lnSpc>
              <a:spcBef>
                <a:spcPct val="0"/>
              </a:spcBef>
            </a:pPr>
            <a:r>
              <a:rPr lang="en-US" b="true" sz="82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Público objetivo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33757" y="2690629"/>
            <a:ext cx="15779772" cy="563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620"/>
              </a:lnSpc>
              <a:spcBef>
                <a:spcPct val="0"/>
              </a:spcBef>
            </a:pPr>
            <a:r>
              <a:rPr lang="en-US" b="true" sz="33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        Público objetivo directo                                    Público objetivo indirecto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40038" y="3652865"/>
            <a:ext cx="6905201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4199"/>
              </a:lnSpc>
              <a:spcBef>
                <a:spcPct val="0"/>
              </a:spcBef>
            </a:pPr>
            <a:r>
              <a:rPr lang="en-US" sz="2999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Alumnos de primer a cuarto curso. Tanto nuevos como antiguos.                  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9885495" y="3691711"/>
            <a:ext cx="7829689" cy="2114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Exalumnos que han finalizado la carrera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y quieren aportar sus apuntes.</a:t>
            </a:r>
          </a:p>
          <a:p>
            <a:pPr algn="just" marL="0" indent="0" lvl="0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También pueden ser profesores para aportar o supervisar.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7510783" y="9670927"/>
            <a:ext cx="222052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7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244" t="0" r="-2244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-5400000">
            <a:off x="6186162" y="2511196"/>
            <a:ext cx="6818207" cy="20947169"/>
            <a:chOff x="0" y="0"/>
            <a:chExt cx="1795742" cy="55169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795742" cy="5516950"/>
            </a:xfrm>
            <a:custGeom>
              <a:avLst/>
              <a:gdLst/>
              <a:ahLst/>
              <a:cxnLst/>
              <a:rect r="r" b="b" t="t" l="l"/>
              <a:pathLst>
                <a:path h="5516950" w="1795742">
                  <a:moveTo>
                    <a:pt x="0" y="0"/>
                  </a:moveTo>
                  <a:lnTo>
                    <a:pt x="1795742" y="0"/>
                  </a:lnTo>
                  <a:lnTo>
                    <a:pt x="179574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179574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5400000">
            <a:off x="3997069" y="-11005002"/>
            <a:ext cx="2045233" cy="20947169"/>
            <a:chOff x="0" y="0"/>
            <a:chExt cx="538662" cy="551695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8662" cy="5516950"/>
            </a:xfrm>
            <a:custGeom>
              <a:avLst/>
              <a:gdLst/>
              <a:ahLst/>
              <a:cxnLst/>
              <a:rect r="r" b="b" t="t" l="l"/>
              <a:pathLst>
                <a:path h="5516950" w="538662">
                  <a:moveTo>
                    <a:pt x="0" y="0"/>
                  </a:moveTo>
                  <a:lnTo>
                    <a:pt x="538662" y="0"/>
                  </a:lnTo>
                  <a:lnTo>
                    <a:pt x="538662" y="5516950"/>
                  </a:lnTo>
                  <a:lnTo>
                    <a:pt x="0" y="5516950"/>
                  </a:lnTo>
                  <a:close/>
                </a:path>
              </a:pathLst>
            </a:custGeom>
            <a:solidFill>
              <a:srgbClr val="741F8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538662" cy="55645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07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2700000">
            <a:off x="13734331" y="93713"/>
            <a:ext cx="4685776" cy="1567256"/>
            <a:chOff x="0" y="0"/>
            <a:chExt cx="1234114" cy="41277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34114" cy="412775"/>
            </a:xfrm>
            <a:custGeom>
              <a:avLst/>
              <a:gdLst/>
              <a:ahLst/>
              <a:cxnLst/>
              <a:rect r="r" b="b" t="t" l="l"/>
              <a:pathLst>
                <a:path h="412775" w="1234114">
                  <a:moveTo>
                    <a:pt x="0" y="0"/>
                  </a:moveTo>
                  <a:lnTo>
                    <a:pt x="1234114" y="0"/>
                  </a:lnTo>
                  <a:lnTo>
                    <a:pt x="1234114" y="412775"/>
                  </a:lnTo>
                  <a:lnTo>
                    <a:pt x="0" y="412775"/>
                  </a:lnTo>
                  <a:close/>
                </a:path>
              </a:pathLst>
            </a:custGeom>
            <a:solidFill>
              <a:srgbClr val="EDECED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47625"/>
              <a:ext cx="1234114" cy="4604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800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-10800000">
            <a:off x="14019925" y="-210928"/>
            <a:ext cx="5098075" cy="5098075"/>
          </a:xfrm>
          <a:custGeom>
            <a:avLst/>
            <a:gdLst/>
            <a:ahLst/>
            <a:cxnLst/>
            <a:rect r="r" b="b" t="t" l="l"/>
            <a:pathLst>
              <a:path h="5098075" w="5098075">
                <a:moveTo>
                  <a:pt x="0" y="0"/>
                </a:moveTo>
                <a:lnTo>
                  <a:pt x="5098075" y="0"/>
                </a:lnTo>
                <a:lnTo>
                  <a:pt x="5098075" y="5098075"/>
                </a:lnTo>
                <a:lnTo>
                  <a:pt x="0" y="50980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633757" y="819548"/>
            <a:ext cx="14289104" cy="23348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380"/>
              </a:lnSpc>
              <a:spcBef>
                <a:spcPct val="0"/>
              </a:spcBef>
            </a:pPr>
            <a:r>
              <a:rPr lang="en-US" b="true" sz="67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Análisis de riesgos y definición de hipótesis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3757" y="3474100"/>
            <a:ext cx="7299014" cy="497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Falta de contenido al inicio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028700" y="4014189"/>
            <a:ext cx="15048519" cy="18935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sz="27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Riesgo 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apenas hay apuntes y exámenes subidos conlleva a que los alumnos la abandonen rápido.</a:t>
            </a:r>
          </a:p>
          <a:p>
            <a:pPr algn="just" marL="582933" indent="-291467" lvl="1">
              <a:lnSpc>
                <a:spcPts val="3780"/>
              </a:lnSpc>
              <a:buFont typeface="Arial"/>
              <a:buChar char="•"/>
            </a:pPr>
            <a:r>
              <a:rPr lang="en-US" sz="2700" strike="noStrike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Moderación </a:t>
            </a:r>
            <a:r>
              <a:rPr lang="en-US" sz="2700" strike="noStrike" u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contactar con exalumnos o alumnos de cursos superiores para fomentar su participación a la hora de subir contenido.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3757" y="6182910"/>
            <a:ext cx="9499785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Problemas legales o de propiedad intelectual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28700" y="6868114"/>
            <a:ext cx="15540262" cy="14173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Riesgo 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apuntes protegidos por derechos de autor o se requiere consentimiento.</a:t>
            </a:r>
          </a:p>
          <a:p>
            <a:pPr algn="just" marL="582930" indent="-291465" lvl="1">
              <a:lnSpc>
                <a:spcPts val="3779"/>
              </a:lnSpc>
              <a:buFont typeface="Arial"/>
              <a:buChar char="•"/>
            </a:pPr>
            <a:r>
              <a:rPr lang="en-US" sz="2700" u="sng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Moderación </a:t>
            </a:r>
            <a:r>
              <a:rPr lang="en-US" sz="27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→ diseñar un sistema para hacer revisiones sobre los contenidos para compartir únicamente apuntes creados por los propios alumnos o que son con autorización previa.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7510902" y="9670927"/>
            <a:ext cx="221813" cy="4402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57"/>
              </a:lnSpc>
              <a:spcBef>
                <a:spcPct val="0"/>
              </a:spcBef>
            </a:pPr>
            <a:r>
              <a:rPr lang="en-US" sz="2541">
                <a:solidFill>
                  <a:srgbClr val="FDFDFD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DAGm8776UtQ</dc:identifier>
  <dcterms:modified xsi:type="dcterms:W3CDTF">2011-08-01T06:04:30Z</dcterms:modified>
  <cp:revision>1</cp:revision>
  <dc:title>HumanOS Presentación</dc:title>
</cp:coreProperties>
</file>